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3" r:id="rId8"/>
    <p:sldId id="332" r:id="rId9"/>
    <p:sldId id="334" r:id="rId10"/>
    <p:sldId id="298" r:id="rId11"/>
    <p:sldId id="262" r:id="rId12"/>
    <p:sldId id="263" r:id="rId13"/>
    <p:sldId id="299" r:id="rId14"/>
    <p:sldId id="302" r:id="rId15"/>
    <p:sldId id="264" r:id="rId16"/>
    <p:sldId id="266" r:id="rId17"/>
    <p:sldId id="265" r:id="rId18"/>
    <p:sldId id="335" r:id="rId19"/>
    <p:sldId id="276" r:id="rId20"/>
    <p:sldId id="303" r:id="rId21"/>
    <p:sldId id="293" r:id="rId22"/>
    <p:sldId id="277" r:id="rId23"/>
    <p:sldId id="284" r:id="rId24"/>
    <p:sldId id="269" r:id="rId25"/>
    <p:sldId id="304" r:id="rId26"/>
    <p:sldId id="305" r:id="rId27"/>
    <p:sldId id="307" r:id="rId28"/>
    <p:sldId id="306" r:id="rId29"/>
    <p:sldId id="308" r:id="rId30"/>
    <p:sldId id="270" r:id="rId31"/>
    <p:sldId id="309" r:id="rId32"/>
    <p:sldId id="310" r:id="rId33"/>
    <p:sldId id="311" r:id="rId34"/>
    <p:sldId id="312" r:id="rId35"/>
    <p:sldId id="314" r:id="rId36"/>
    <p:sldId id="313" r:id="rId37"/>
    <p:sldId id="315" r:id="rId38"/>
    <p:sldId id="316" r:id="rId39"/>
    <p:sldId id="317" r:id="rId40"/>
    <p:sldId id="294" r:id="rId41"/>
    <p:sldId id="296" r:id="rId42"/>
    <p:sldId id="318" r:id="rId43"/>
    <p:sldId id="319" r:id="rId44"/>
    <p:sldId id="321" r:id="rId45"/>
    <p:sldId id="322" r:id="rId46"/>
    <p:sldId id="323" r:id="rId47"/>
    <p:sldId id="324" r:id="rId48"/>
    <p:sldId id="288" r:id="rId49"/>
    <p:sldId id="289" r:id="rId50"/>
    <p:sldId id="320" r:id="rId51"/>
    <p:sldId id="274"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9" autoAdjust="0"/>
    <p:restoredTop sz="85174"/>
  </p:normalViewPr>
  <p:slideViewPr>
    <p:cSldViewPr snapToGrid="0" snapToObjects="1">
      <p:cViewPr varScale="1">
        <p:scale>
          <a:sx n="73" d="100"/>
          <a:sy n="73" d="100"/>
        </p:scale>
        <p:origin x="446"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6/11/relationships/changesInfo" Target="changesInfos/changesInfo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6/11/2022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jpeg>
</file>

<file path=ppt/media/image3.png>
</file>

<file path=ppt/media/image30.png>
</file>

<file path=ppt/media/image31.png>
</file>

<file path=ppt/media/image32.png>
</file>

<file path=ppt/media/image3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4</a:t>
            </a:fld>
            <a:endParaRPr lang="en-US"/>
          </a:p>
        </p:txBody>
      </p:sp>
    </p:spTree>
    <p:extLst>
      <p:ext uri="{BB962C8B-B14F-4D97-AF65-F5344CB8AC3E}">
        <p14:creationId xmlns:p14="http://schemas.microsoft.com/office/powerpoint/2010/main" val="6031773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19</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6/11/2022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6/11/2022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6/11/2022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6/11/2022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6/11/2022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6/11/2022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6/11/2022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6/11/2022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6/11/2022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6/11/2022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4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Rui He</a:t>
            </a:r>
          </a:p>
          <a:p>
            <a:r>
              <a:rPr lang="en-US" dirty="0">
                <a:solidFill>
                  <a:schemeClr val="bg2"/>
                </a:solidFill>
                <a:latin typeface="Abadi" panose="020B0604020104020204" pitchFamily="34" charset="0"/>
                <a:ea typeface="SF Pro" pitchFamily="2" charset="0"/>
                <a:cs typeface="SF Pro" pitchFamily="2" charset="0"/>
              </a:rPr>
              <a:t>6/9/2022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34028" y="1674100"/>
            <a:ext cx="4944359" cy="4645250"/>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Final keys in dataset: </a:t>
            </a:r>
            <a:r>
              <a:rPr lang="en-US" sz="2200" dirty="0" err="1">
                <a:solidFill>
                  <a:schemeClr val="accent3">
                    <a:lumMod val="25000"/>
                  </a:schemeClr>
                </a:solidFill>
                <a:latin typeface="Abadi" panose="020B0604020104020204" pitchFamily="34" charset="0"/>
              </a:rPr>
              <a:t>FlightNumber</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Date,BoosterVersion</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Orbit, </a:t>
            </a:r>
            <a:r>
              <a:rPr lang="en-US" sz="2200" dirty="0" err="1">
                <a:solidFill>
                  <a:schemeClr val="accent3">
                    <a:lumMod val="25000"/>
                  </a:schemeClr>
                </a:solidFill>
                <a:latin typeface="Abadi" panose="020B0604020104020204" pitchFamily="34" charset="0"/>
              </a:rPr>
              <a:t>LaunchSite</a:t>
            </a:r>
            <a:r>
              <a:rPr lang="en-US" sz="2200" dirty="0">
                <a:solidFill>
                  <a:schemeClr val="accent3">
                    <a:lumMod val="25000"/>
                  </a:schemeClr>
                </a:solidFill>
                <a:latin typeface="Abadi" panose="020B0604020104020204" pitchFamily="34" charset="0"/>
              </a:rPr>
              <a:t>, Outcome, Flights, </a:t>
            </a:r>
            <a:r>
              <a:rPr lang="en-US" sz="2200" dirty="0" err="1">
                <a:solidFill>
                  <a:schemeClr val="accent3">
                    <a:lumMod val="25000"/>
                  </a:schemeClr>
                </a:solidFill>
                <a:latin typeface="Abadi" panose="020B0604020104020204" pitchFamily="34" charset="0"/>
              </a:rPr>
              <a:t>GridFins</a:t>
            </a:r>
            <a:r>
              <a:rPr lang="en-US" sz="2200" dirty="0">
                <a:solidFill>
                  <a:schemeClr val="accent3">
                    <a:lumMod val="25000"/>
                  </a:schemeClr>
                </a:solidFill>
                <a:latin typeface="Abadi" panose="020B0604020104020204" pitchFamily="34" charset="0"/>
              </a:rPr>
              <a:t>, Reused, Legs, </a:t>
            </a:r>
            <a:r>
              <a:rPr lang="en-US" sz="2200" dirty="0" err="1">
                <a:solidFill>
                  <a:schemeClr val="accent3">
                    <a:lumMod val="25000"/>
                  </a:schemeClr>
                </a:solidFill>
                <a:latin typeface="Abadi" panose="020B0604020104020204" pitchFamily="34" charset="0"/>
              </a:rPr>
              <a:t>LandingPad</a:t>
            </a:r>
            <a:r>
              <a:rPr lang="en-US" sz="2200" dirty="0">
                <a:solidFill>
                  <a:schemeClr val="accent3">
                    <a:lumMod val="25000"/>
                  </a:schemeClr>
                </a:solidFill>
                <a:latin typeface="Abadi" panose="020B0604020104020204" pitchFamily="34" charset="0"/>
              </a:rPr>
              <a:t>, Block, </a:t>
            </a:r>
            <a:r>
              <a:rPr lang="en-US" sz="2200" dirty="0" err="1">
                <a:solidFill>
                  <a:schemeClr val="accent3">
                    <a:lumMod val="25000"/>
                  </a:schemeClr>
                </a:solidFill>
                <a:latin typeface="Abadi" panose="020B0604020104020204" pitchFamily="34" charset="0"/>
              </a:rPr>
              <a:t>ReusedCount</a:t>
            </a:r>
            <a:r>
              <a:rPr lang="en-US" sz="2200" dirty="0">
                <a:solidFill>
                  <a:schemeClr val="accent3">
                    <a:lumMod val="25000"/>
                  </a:schemeClr>
                </a:solidFill>
                <a:latin typeface="Abadi" panose="020B0604020104020204" pitchFamily="34" charset="0"/>
              </a:rPr>
              <a:t>, Serial, </a:t>
            </a:r>
            <a:r>
              <a:rPr lang="en-US" sz="2200" dirty="0" err="1">
                <a:solidFill>
                  <a:schemeClr val="accent3">
                    <a:lumMod val="25000"/>
                  </a:schemeClr>
                </a:solidFill>
                <a:latin typeface="Abadi" panose="020B0604020104020204" pitchFamily="34" charset="0"/>
              </a:rPr>
              <a:t>Longtitude</a:t>
            </a:r>
            <a:r>
              <a:rPr lang="en-US" sz="2200" dirty="0">
                <a:solidFill>
                  <a:schemeClr val="accent3">
                    <a:lumMod val="25000"/>
                  </a:schemeClr>
                </a:solidFill>
                <a:latin typeface="Abadi" panose="020B0604020104020204" pitchFamily="34" charset="0"/>
              </a:rPr>
              <a:t>, Latitude</a:t>
            </a:r>
          </a:p>
          <a:p>
            <a:pPr marL="0" indent="0">
              <a:buNone/>
            </a:pPr>
            <a:r>
              <a:rPr lang="en-US" dirty="0"/>
              <a:t>Link:</a:t>
            </a:r>
          </a:p>
          <a:p>
            <a:pPr marL="0" indent="0">
              <a:buNone/>
            </a:pPr>
            <a:r>
              <a:rPr lang="en-US" sz="1800" dirty="0"/>
              <a:t>https://github.com/rhCat/IBMCouse_Capstone/blob/519fcf92e716cbb78b8d68d75b80430f4d6b05bd/Week_1_Data_acquicisium/jupyter-labs-spacex-data-collection-api.ipynb</a:t>
            </a:r>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descr="Diagram&#10;&#10;Description automatically generated">
            <a:extLst>
              <a:ext uri="{FF2B5EF4-FFF2-40B4-BE49-F238E27FC236}">
                <a16:creationId xmlns:a16="http://schemas.microsoft.com/office/drawing/2014/main" id="{F4581367-08D9-CF08-2412-52B441B61B83}"/>
              </a:ext>
            </a:extLst>
          </p:cNvPr>
          <p:cNvPicPr>
            <a:picLocks noChangeAspect="1"/>
          </p:cNvPicPr>
          <p:nvPr/>
        </p:nvPicPr>
        <p:blipFill>
          <a:blip r:embed="rId3"/>
          <a:stretch>
            <a:fillRect/>
          </a:stretch>
        </p:blipFill>
        <p:spPr>
          <a:xfrm>
            <a:off x="5678387" y="1783051"/>
            <a:ext cx="5924750" cy="426027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0" y="1792288"/>
            <a:ext cx="4627051"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Key processes: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Request, </a:t>
            </a:r>
            <a:r>
              <a:rPr lang="en-US" sz="2200" dirty="0" err="1">
                <a:solidFill>
                  <a:schemeClr val="accent3">
                    <a:lumMod val="25000"/>
                  </a:schemeClr>
                </a:solidFill>
                <a:latin typeface="Abadi" panose="020B0604020104020204" pitchFamily="34" charset="0"/>
              </a:rPr>
              <a:t>beautifulsoup</a:t>
            </a:r>
            <a:r>
              <a:rPr lang="en-US" sz="2200" dirty="0">
                <a:solidFill>
                  <a:schemeClr val="accent3">
                    <a:lumMod val="25000"/>
                  </a:schemeClr>
                </a:solidFill>
                <a:latin typeface="Abadi" panose="020B0604020104020204" pitchFamily="34" charset="0"/>
              </a:rPr>
              <a:t>, process data</a:t>
            </a:r>
          </a:p>
          <a:p>
            <a:pPr marL="0" indent="0">
              <a:buNone/>
            </a:pPr>
            <a:r>
              <a:rPr lang="en-US" sz="2400" dirty="0"/>
              <a:t>Link:</a:t>
            </a:r>
          </a:p>
          <a:p>
            <a:pPr marL="0" indent="0">
              <a:buNone/>
            </a:pPr>
            <a:r>
              <a:rPr lang="en-US" sz="1800" dirty="0"/>
              <a:t>https://github.com/rhCat/IBMCouse_Capstone/blob/master/Week_1_Data_acquicisium/jupyter-labs-webscraping.ipynb</a:t>
            </a:r>
            <a:endParaRPr lang="en-US" sz="2400" dirty="0"/>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pic>
        <p:nvPicPr>
          <p:cNvPr id="5" name="Picture 4" descr="Diagram&#10;&#10;Description automatically generated">
            <a:extLst>
              <a:ext uri="{FF2B5EF4-FFF2-40B4-BE49-F238E27FC236}">
                <a16:creationId xmlns:a16="http://schemas.microsoft.com/office/drawing/2014/main" id="{EF3C4931-08E8-5CEE-9C0F-D28E154B9FB9}"/>
              </a:ext>
            </a:extLst>
          </p:cNvPr>
          <p:cNvPicPr>
            <a:picLocks noChangeAspect="1"/>
          </p:cNvPicPr>
          <p:nvPr/>
        </p:nvPicPr>
        <p:blipFill>
          <a:blip r:embed="rId3"/>
          <a:stretch>
            <a:fillRect/>
          </a:stretch>
        </p:blipFill>
        <p:spPr>
          <a:xfrm>
            <a:off x="5678387" y="1783051"/>
            <a:ext cx="5924750" cy="4260272"/>
          </a:xfrm>
          <a:prstGeom prst="rect">
            <a:avLst/>
          </a:prstGeom>
        </p:spPr>
      </p:pic>
    </p:spTree>
    <p:extLst>
      <p:ext uri="{BB962C8B-B14F-4D97-AF65-F5344CB8AC3E}">
        <p14:creationId xmlns:p14="http://schemas.microsoft.com/office/powerpoint/2010/main" val="1385553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7711837"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was selected for falcon9 only</a:t>
            </a:r>
          </a:p>
          <a:p>
            <a:pPr>
              <a:lnSpc>
                <a:spcPct val="100000"/>
              </a:lnSpc>
              <a:spcBef>
                <a:spcPts val="1400"/>
              </a:spcBef>
            </a:pPr>
            <a:r>
              <a:rPr lang="en-US" sz="2200" dirty="0">
                <a:solidFill>
                  <a:schemeClr val="accent3">
                    <a:lumMod val="25000"/>
                  </a:schemeClr>
                </a:solidFill>
                <a:latin typeface="Abadi" panose="020B0604020104020204" pitchFamily="34" charset="0"/>
              </a:rPr>
              <a:t>Data with missing values are replaced with average value for payload mass</a:t>
            </a:r>
          </a:p>
          <a:p>
            <a:r>
              <a:rPr lang="en-US" sz="2200" dirty="0">
                <a:solidFill>
                  <a:schemeClr val="accent3">
                    <a:lumMod val="25000"/>
                  </a:schemeClr>
                </a:solidFill>
                <a:latin typeface="Abadi" panose="020B0604020104020204" pitchFamily="34" charset="0"/>
              </a:rPr>
              <a:t>Link:</a:t>
            </a:r>
          </a:p>
          <a:p>
            <a:r>
              <a:rPr lang="en-US" sz="2200" dirty="0">
                <a:solidFill>
                  <a:schemeClr val="accent3">
                    <a:lumMod val="25000"/>
                  </a:schemeClr>
                </a:solidFill>
                <a:latin typeface="Abadi" panose="020B0604020104020204" pitchFamily="34" charset="0"/>
              </a:rPr>
              <a:t>https://github.com/rhCat/IBMCouse_Capstone/blob/master/Week_1_Data_acquicisium/jupyter-labs-spacex-data-collection-api.ipynb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2051" name="Picture 3">
            <a:extLst>
              <a:ext uri="{FF2B5EF4-FFF2-40B4-BE49-F238E27FC236}">
                <a16:creationId xmlns:a16="http://schemas.microsoft.com/office/drawing/2014/main" id="{459BCFC1-C305-4FB3-5B0B-579FEFE6F1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49986" y="1655242"/>
            <a:ext cx="2872772" cy="35475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7552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Charts plotted: Payload mass versus fight number, success rate, Launch site versus flight number, </a:t>
            </a:r>
            <a:r>
              <a:rPr lang="en-US" sz="2200" dirty="0" err="1">
                <a:solidFill>
                  <a:schemeClr val="accent3">
                    <a:lumMod val="25000"/>
                  </a:schemeClr>
                </a:solidFill>
                <a:latin typeface="Abadi"/>
              </a:rPr>
              <a:t>Launchsite</a:t>
            </a:r>
            <a:r>
              <a:rPr lang="en-US" sz="2200" dirty="0">
                <a:solidFill>
                  <a:schemeClr val="accent3">
                    <a:lumMod val="25000"/>
                  </a:schemeClr>
                </a:solidFill>
                <a:latin typeface="Abadi"/>
              </a:rPr>
              <a:t> versus payload mass, </a:t>
            </a:r>
            <a:r>
              <a:rPr lang="en-US" sz="2200" dirty="0" err="1">
                <a:solidFill>
                  <a:schemeClr val="accent3">
                    <a:lumMod val="25000"/>
                  </a:schemeClr>
                </a:solidFill>
                <a:latin typeface="Abadi"/>
              </a:rPr>
              <a:t>barchart</a:t>
            </a:r>
            <a:r>
              <a:rPr lang="en-US" sz="2200" dirty="0">
                <a:solidFill>
                  <a:schemeClr val="accent3">
                    <a:lumMod val="25000"/>
                  </a:schemeClr>
                </a:solidFill>
                <a:latin typeface="Abadi"/>
              </a:rPr>
              <a:t> of orbit, scatter of orbit versus flight number, and line chart to be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https://github.com/rhCat/IBMCouse_Capstone/blob/master/Week_2_EDA/jupyter-labs-eda-dataviz.ipynb</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10687962" cy="4351338"/>
          </a:xfrm>
          <a:prstGeom prst="rect">
            <a:avLst/>
          </a:prstGeom>
        </p:spPr>
        <p:txBody>
          <a:bodyPr lIns="91440" tIns="45720" rIns="91440" bIns="45720" anchor="t"/>
          <a:lstStyle/>
          <a:p>
            <a:pPr>
              <a:lnSpc>
                <a:spcPct val="100000"/>
              </a:lnSpc>
              <a:spcBef>
                <a:spcPts val="1400"/>
              </a:spcBef>
            </a:pPr>
            <a:r>
              <a:rPr lang="en-US" sz="2000" dirty="0">
                <a:solidFill>
                  <a:schemeClr val="accent3">
                    <a:lumMod val="25000"/>
                  </a:schemeClr>
                </a:solidFill>
                <a:latin typeface="Arial" panose="020B0604020202020204" pitchFamily="34" charset="0"/>
                <a:cs typeface="Arial" panose="020B0604020202020204" pitchFamily="34" charset="0"/>
              </a:rPr>
              <a:t>Connect to database</a:t>
            </a:r>
          </a:p>
          <a:p>
            <a:pPr>
              <a:lnSpc>
                <a:spcPct val="100000"/>
              </a:lnSpc>
              <a:spcBef>
                <a:spcPts val="1400"/>
              </a:spcBef>
            </a:pPr>
            <a:r>
              <a:rPr lang="en-US" sz="2000" dirty="0">
                <a:solidFill>
                  <a:schemeClr val="accent3">
                    <a:lumMod val="25000"/>
                  </a:schemeClr>
                </a:solidFill>
                <a:latin typeface="Arial" panose="020B0604020202020204" pitchFamily="34" charset="0"/>
                <a:cs typeface="Arial" panose="020B0604020202020204" pitchFamily="34" charset="0"/>
              </a:rPr>
              <a:t>Select everything from database</a:t>
            </a:r>
          </a:p>
          <a:p>
            <a:pPr algn="l">
              <a:lnSpc>
                <a:spcPct val="100000"/>
              </a:lnSpc>
            </a:pPr>
            <a:r>
              <a:rPr lang="en-US" sz="2000" i="0" dirty="0">
                <a:effectLst/>
                <a:latin typeface="Arial" panose="020B0604020202020204" pitchFamily="34" charset="0"/>
                <a:cs typeface="Arial" panose="020B0604020202020204" pitchFamily="34" charset="0"/>
              </a:rPr>
              <a:t>Display the names of the unique launch sites in the space mission</a:t>
            </a:r>
          </a:p>
          <a:p>
            <a:pPr>
              <a:lnSpc>
                <a:spcPct val="100000"/>
              </a:lnSpc>
            </a:pPr>
            <a:r>
              <a:rPr lang="en-US" sz="2000" i="0" dirty="0">
                <a:effectLst/>
                <a:latin typeface="Arial" panose="020B0604020202020204" pitchFamily="34" charset="0"/>
                <a:cs typeface="Arial" panose="020B0604020202020204" pitchFamily="34" charset="0"/>
              </a:rPr>
              <a:t>Display 5 records where launch sites begin with the string 'CCA'</a:t>
            </a:r>
          </a:p>
          <a:p>
            <a:pPr>
              <a:lnSpc>
                <a:spcPct val="100000"/>
              </a:lnSpc>
            </a:pPr>
            <a:r>
              <a:rPr lang="en-US" sz="2000" i="0" dirty="0">
                <a:effectLst/>
                <a:latin typeface="Arial" panose="020B0604020202020204" pitchFamily="34" charset="0"/>
                <a:cs typeface="Arial" panose="020B0604020202020204" pitchFamily="34" charset="0"/>
              </a:rPr>
              <a:t>Display the total payload mass carried by boosters launched by NASA (CRS)</a:t>
            </a:r>
          </a:p>
          <a:p>
            <a:pPr>
              <a:lnSpc>
                <a:spcPct val="100000"/>
              </a:lnSpc>
            </a:pPr>
            <a:r>
              <a:rPr lang="en-US" sz="2000" i="0" dirty="0">
                <a:effectLst/>
                <a:latin typeface="Arial" panose="020B0604020202020204" pitchFamily="34" charset="0"/>
                <a:cs typeface="Arial" panose="020B0604020202020204" pitchFamily="34" charset="0"/>
              </a:rPr>
              <a:t>Display average payload mass carried by booster version F9 v1.1</a:t>
            </a:r>
          </a:p>
          <a:p>
            <a:pPr>
              <a:lnSpc>
                <a:spcPct val="100000"/>
              </a:lnSpc>
            </a:pPr>
            <a:r>
              <a:rPr lang="en-US" sz="2000" i="0" dirty="0">
                <a:effectLst/>
                <a:latin typeface="Arial" panose="020B0604020202020204" pitchFamily="34" charset="0"/>
                <a:cs typeface="Arial" panose="020B0604020202020204" pitchFamily="34" charset="0"/>
              </a:rPr>
              <a:t>List the date when the first </a:t>
            </a:r>
            <a:r>
              <a:rPr lang="en-US" sz="2000" i="0" dirty="0" err="1">
                <a:effectLst/>
                <a:latin typeface="Arial" panose="020B0604020202020204" pitchFamily="34" charset="0"/>
                <a:cs typeface="Arial" panose="020B0604020202020204" pitchFamily="34" charset="0"/>
              </a:rPr>
              <a:t>succesful</a:t>
            </a:r>
            <a:r>
              <a:rPr lang="en-US" sz="2000" i="0" dirty="0">
                <a:effectLst/>
                <a:latin typeface="Arial" panose="020B0604020202020204" pitchFamily="34" charset="0"/>
                <a:cs typeface="Arial" panose="020B0604020202020204" pitchFamily="34" charset="0"/>
              </a:rPr>
              <a:t> landing outcome in ground pad was </a:t>
            </a:r>
            <a:r>
              <a:rPr lang="en-US" sz="2000" i="0" dirty="0" err="1">
                <a:effectLst/>
                <a:latin typeface="Arial" panose="020B0604020202020204" pitchFamily="34" charset="0"/>
                <a:cs typeface="Arial" panose="020B0604020202020204" pitchFamily="34" charset="0"/>
              </a:rPr>
              <a:t>acheived</a:t>
            </a:r>
            <a:r>
              <a:rPr lang="en-US" sz="2000" i="0" dirty="0">
                <a:effectLst/>
                <a:latin typeface="Arial" panose="020B0604020202020204" pitchFamily="34" charset="0"/>
                <a:cs typeface="Arial" panose="020B0604020202020204" pitchFamily="34" charset="0"/>
              </a:rPr>
              <a:t>.</a:t>
            </a:r>
          </a:p>
          <a:p>
            <a:pPr>
              <a:lnSpc>
                <a:spcPct val="100000"/>
              </a:lnSpc>
            </a:pPr>
            <a:r>
              <a:rPr lang="en-US" sz="2000" i="0" dirty="0">
                <a:effectLst/>
                <a:latin typeface="Arial" panose="020B0604020202020204" pitchFamily="34" charset="0"/>
                <a:cs typeface="Arial" panose="020B0604020202020204" pitchFamily="34" charset="0"/>
              </a:rPr>
              <a:t>List the names of the boosters which have success in drone ship and have payload mass greater than 4000 but less than 6000</a:t>
            </a: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10687962" cy="4351338"/>
          </a:xfrm>
          <a:prstGeom prst="rect">
            <a:avLst/>
          </a:prstGeom>
        </p:spPr>
        <p:txBody>
          <a:bodyPr lIns="91440" tIns="45720" rIns="91440" bIns="45720" anchor="t"/>
          <a:lstStyle/>
          <a:p>
            <a:pPr>
              <a:lnSpc>
                <a:spcPct val="100000"/>
              </a:lnSpc>
            </a:pPr>
            <a:r>
              <a:rPr lang="en-US" sz="2000" i="0" dirty="0">
                <a:effectLst/>
                <a:latin typeface="Arial" panose="020B0604020202020204" pitchFamily="34" charset="0"/>
                <a:cs typeface="Arial" panose="020B0604020202020204" pitchFamily="34" charset="0"/>
              </a:rPr>
              <a:t>List the total number of successful and failure mission outcomes</a:t>
            </a:r>
          </a:p>
          <a:p>
            <a:pPr>
              <a:lnSpc>
                <a:spcPct val="100000"/>
              </a:lnSpc>
            </a:pPr>
            <a:r>
              <a:rPr lang="en-US" sz="2000" i="0" dirty="0">
                <a:effectLst/>
                <a:latin typeface="Arial" panose="020B0604020202020204" pitchFamily="34" charset="0"/>
                <a:cs typeface="Arial" panose="020B0604020202020204" pitchFamily="34" charset="0"/>
              </a:rPr>
              <a:t>List the names of the </a:t>
            </a:r>
            <a:r>
              <a:rPr lang="en-US" sz="2000" i="0" dirty="0" err="1">
                <a:effectLst/>
                <a:latin typeface="Arial" panose="020B0604020202020204" pitchFamily="34" charset="0"/>
                <a:cs typeface="Arial" panose="020B0604020202020204" pitchFamily="34" charset="0"/>
              </a:rPr>
              <a:t>booster_versions</a:t>
            </a:r>
            <a:r>
              <a:rPr lang="en-US" sz="2000" i="0" dirty="0">
                <a:effectLst/>
                <a:latin typeface="Arial" panose="020B0604020202020204" pitchFamily="34" charset="0"/>
                <a:cs typeface="Arial" panose="020B0604020202020204" pitchFamily="34" charset="0"/>
              </a:rPr>
              <a:t> which have carried the maximum payload mass. Use a subquery</a:t>
            </a:r>
          </a:p>
          <a:p>
            <a:pPr>
              <a:lnSpc>
                <a:spcPct val="100000"/>
              </a:lnSpc>
            </a:pPr>
            <a:r>
              <a:rPr lang="en-US" sz="2000" i="0" dirty="0">
                <a:effectLst/>
                <a:latin typeface="Arial" panose="020B0604020202020204" pitchFamily="34" charset="0"/>
                <a:cs typeface="Arial" panose="020B0604020202020204" pitchFamily="34" charset="0"/>
              </a:rPr>
              <a:t>List the records which will display the month names, failure </a:t>
            </a:r>
            <a:r>
              <a:rPr lang="en-US" sz="2000" i="0" dirty="0" err="1">
                <a:effectLst/>
                <a:latin typeface="Arial" panose="020B0604020202020204" pitchFamily="34" charset="0"/>
                <a:cs typeface="Arial" panose="020B0604020202020204" pitchFamily="34" charset="0"/>
              </a:rPr>
              <a:t>landing_outcomes</a:t>
            </a:r>
            <a:r>
              <a:rPr lang="en-US" sz="2000" i="0" dirty="0">
                <a:effectLst/>
                <a:latin typeface="Arial" panose="020B0604020202020204" pitchFamily="34" charset="0"/>
                <a:cs typeface="Arial" panose="020B0604020202020204" pitchFamily="34" charset="0"/>
              </a:rPr>
              <a:t> in drone ship ,booster versions, </a:t>
            </a:r>
            <a:r>
              <a:rPr lang="en-US" sz="2000" i="0" dirty="0" err="1">
                <a:effectLst/>
                <a:latin typeface="Arial" panose="020B0604020202020204" pitchFamily="34" charset="0"/>
                <a:cs typeface="Arial" panose="020B0604020202020204" pitchFamily="34" charset="0"/>
              </a:rPr>
              <a:t>launch_site</a:t>
            </a:r>
            <a:r>
              <a:rPr lang="en-US" sz="2000" i="0" dirty="0">
                <a:effectLst/>
                <a:latin typeface="Arial" panose="020B0604020202020204" pitchFamily="34" charset="0"/>
                <a:cs typeface="Arial" panose="020B0604020202020204" pitchFamily="34" charset="0"/>
              </a:rPr>
              <a:t> for the months in year 2015.</a:t>
            </a:r>
          </a:p>
          <a:p>
            <a:pPr>
              <a:lnSpc>
                <a:spcPct val="100000"/>
              </a:lnSpc>
            </a:pPr>
            <a:r>
              <a:rPr lang="en-US" sz="2000" i="0" dirty="0">
                <a:effectLst/>
                <a:latin typeface="Arial" panose="020B0604020202020204" pitchFamily="34" charset="0"/>
                <a:cs typeface="Arial" panose="020B0604020202020204" pitchFamily="34" charset="0"/>
              </a:rPr>
              <a:t>Rank the count of successful </a:t>
            </a:r>
            <a:r>
              <a:rPr lang="en-US" sz="2000" i="0" dirty="0" err="1">
                <a:effectLst/>
                <a:latin typeface="Arial" panose="020B0604020202020204" pitchFamily="34" charset="0"/>
                <a:cs typeface="Arial" panose="020B0604020202020204" pitchFamily="34" charset="0"/>
              </a:rPr>
              <a:t>landing_outcomes</a:t>
            </a:r>
            <a:r>
              <a:rPr lang="en-US" sz="2000" i="0" dirty="0">
                <a:effectLst/>
                <a:latin typeface="Arial" panose="020B0604020202020204" pitchFamily="34" charset="0"/>
                <a:cs typeface="Arial" panose="020B0604020202020204" pitchFamily="34" charset="0"/>
              </a:rPr>
              <a:t> between the date 04-06-2010 and 20-03-2017 in descending order.</a:t>
            </a:r>
          </a:p>
          <a:p>
            <a:pPr algn="l">
              <a:lnSpc>
                <a:spcPct val="100000"/>
              </a:lnSpc>
            </a:pPr>
            <a:endParaRPr lang="en-US" sz="2000" i="0" dirty="0">
              <a:effectLst/>
              <a:latin typeface="Arial" panose="020B0604020202020204" pitchFamily="34" charset="0"/>
              <a:cs typeface="Arial" panose="020B0604020202020204" pitchFamily="34" charset="0"/>
            </a:endParaRPr>
          </a:p>
          <a:p>
            <a:pPr>
              <a:lnSpc>
                <a:spcPct val="100000"/>
              </a:lnSpc>
              <a:spcBef>
                <a:spcPts val="1400"/>
              </a:spcBef>
            </a:pPr>
            <a:r>
              <a:rPr lang="en-US" sz="2000" dirty="0">
                <a:solidFill>
                  <a:schemeClr val="accent3">
                    <a:lumMod val="25000"/>
                  </a:schemeClr>
                </a:solidFill>
                <a:latin typeface="Arial" panose="020B0604020202020204" pitchFamily="34" charset="0"/>
                <a:cs typeface="Arial" panose="020B0604020202020204" pitchFamily="34" charset="0"/>
              </a:rPr>
              <a:t>https://github.com/rhCat/IBMCouse_Capstone/blob/master/Week_2_EDA/jupyter-labs-eda-sql-coursera_sqllite.ipynb</a:t>
            </a:r>
            <a:endParaRPr lang="en-US" sz="2000" dirty="0">
              <a:latin typeface="Arial" panose="020B0604020202020204" pitchFamily="34" charset="0"/>
              <a:cs typeface="Arial" panose="020B0604020202020204" pitchFamily="34" charset="0"/>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413861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 Mark all launch sites on a </a:t>
            </a:r>
            <a:r>
              <a:rPr lang="en-US" sz="2200" dirty="0" err="1">
                <a:solidFill>
                  <a:schemeClr val="accent3">
                    <a:lumMod val="25000"/>
                  </a:schemeClr>
                </a:solidFill>
                <a:latin typeface="Abadi" panose="020B0604020104020204" pitchFamily="34" charset="0"/>
              </a:rPr>
              <a:t>mapExplain</a:t>
            </a:r>
            <a:r>
              <a:rPr lang="en-US" sz="2200" dirty="0">
                <a:solidFill>
                  <a:schemeClr val="accent3">
                    <a:lumMod val="25000"/>
                  </a:schemeClr>
                </a:solidFill>
                <a:latin typeface="Abadi" panose="020B0604020104020204" pitchFamily="34" charset="0"/>
              </a:rPr>
              <a:t> why you added those objects, Mark the success/failed launches for each site on the map, Calculate the distances between a launch site to its proximities</a:t>
            </a:r>
          </a:p>
          <a:p>
            <a:pPr>
              <a:lnSpc>
                <a:spcPct val="100000"/>
              </a:lnSpc>
              <a:spcBef>
                <a:spcPts val="1400"/>
              </a:spcBef>
            </a:pPr>
            <a:r>
              <a:rPr lang="en-US" sz="2200" dirty="0">
                <a:solidFill>
                  <a:schemeClr val="accent3">
                    <a:lumMod val="25000"/>
                  </a:schemeClr>
                </a:solidFill>
                <a:latin typeface="Abadi" panose="020B0604020104020204" pitchFamily="34" charset="0"/>
              </a:rPr>
              <a:t>Plots and options are added to better view the data</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https://github.com/rhCat/IBMCouse_Capstone/blob/master/Week_3_Visuak_Analytic/lab_jupyter_launch_site_location.ipynb</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 Launch Site Drop-down Input </a:t>
            </a:r>
            <a:r>
              <a:rPr lang="en-US" sz="2200" dirty="0" err="1">
                <a:solidFill>
                  <a:schemeClr val="accent3">
                    <a:lumMod val="25000"/>
                  </a:schemeClr>
                </a:solidFill>
                <a:latin typeface="Abadi" panose="020B0604020104020204" pitchFamily="34" charset="0"/>
              </a:rPr>
              <a:t>ComponentExplain</a:t>
            </a:r>
            <a:r>
              <a:rPr lang="en-US" sz="2200" dirty="0">
                <a:solidFill>
                  <a:schemeClr val="accent3">
                    <a:lumMod val="25000"/>
                  </a:schemeClr>
                </a:solidFill>
                <a:latin typeface="Abadi" panose="020B0604020104020204" pitchFamily="34" charset="0"/>
              </a:rPr>
              <a:t> why you added those plots and interactions, a callback function to render success-pie-chart based on selected site dropdown, a Range Slider to Select Payload, a callback function to render the success-payload-scatter-chart scatter plot</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lab, as an external reference and peer-review purpose</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7944762"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Logic regression, support vector machine, decision tree, and KNN was used to predict the rocket recover rate by searching the setting with CV =10</a:t>
            </a:r>
          </a:p>
          <a:p>
            <a:pPr>
              <a:lnSpc>
                <a:spcPct val="100000"/>
              </a:lnSpc>
              <a:spcBef>
                <a:spcPts val="1400"/>
              </a:spcBef>
            </a:pPr>
            <a:r>
              <a:rPr lang="en-US" sz="2200" dirty="0">
                <a:solidFill>
                  <a:schemeClr val="accent3">
                    <a:lumMod val="25000"/>
                  </a:schemeClr>
                </a:solidFill>
                <a:latin typeface="Abadi" panose="020B0604020104020204" pitchFamily="34" charset="0"/>
              </a:rPr>
              <a:t>Key: Data normalization, search different parameter combination for each model to find best, and test accuracy</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https://github.com/rhCat/IBMCouse_Capstone/blob/master/Week_4_Predict/SpaceX_Machine%20Learning%20Prediction_Part_5.ipynb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1026" name="Picture 2">
            <a:extLst>
              <a:ext uri="{FF2B5EF4-FFF2-40B4-BE49-F238E27FC236}">
                <a16:creationId xmlns:a16="http://schemas.microsoft.com/office/drawing/2014/main" id="{B06112BF-BF72-71F5-68C2-11D1F934F2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81447" y="1904048"/>
            <a:ext cx="2676525" cy="3305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37112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73757" y="1807337"/>
            <a:ext cx="10444486" cy="43937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EDA suggests most relevant features are: </a:t>
            </a:r>
            <a:r>
              <a:rPr lang="en-US" sz="2200" dirty="0" err="1">
                <a:solidFill>
                  <a:schemeClr val="accent3">
                    <a:lumMod val="25000"/>
                  </a:schemeClr>
                </a:solidFill>
                <a:latin typeface="Abadi" panose="020B0604020104020204" pitchFamily="34" charset="0"/>
              </a:rPr>
              <a:t>FlightNumber</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Orbit, </a:t>
            </a:r>
            <a:r>
              <a:rPr lang="en-US" sz="2200" dirty="0" err="1">
                <a:solidFill>
                  <a:schemeClr val="accent3">
                    <a:lumMod val="25000"/>
                  </a:schemeClr>
                </a:solidFill>
                <a:latin typeface="Abadi" panose="020B0604020104020204" pitchFamily="34" charset="0"/>
              </a:rPr>
              <a:t>LaunchSite</a:t>
            </a:r>
            <a:r>
              <a:rPr lang="en-US" sz="2200" dirty="0">
                <a:solidFill>
                  <a:schemeClr val="accent3">
                    <a:lumMod val="25000"/>
                  </a:schemeClr>
                </a:solidFill>
                <a:latin typeface="Abadi" panose="020B0604020104020204" pitchFamily="34" charset="0"/>
              </a:rPr>
              <a:t>, Flights, </a:t>
            </a:r>
            <a:r>
              <a:rPr lang="en-US" sz="2200" dirty="0" err="1">
                <a:solidFill>
                  <a:schemeClr val="accent3">
                    <a:lumMod val="25000"/>
                  </a:schemeClr>
                </a:solidFill>
                <a:latin typeface="Abadi" panose="020B0604020104020204" pitchFamily="34" charset="0"/>
              </a:rPr>
              <a:t>GridFins</a:t>
            </a:r>
            <a:r>
              <a:rPr lang="en-US" sz="2200" dirty="0">
                <a:solidFill>
                  <a:schemeClr val="accent3">
                    <a:lumMod val="25000"/>
                  </a:schemeClr>
                </a:solidFill>
                <a:latin typeface="Abadi" panose="020B0604020104020204" pitchFamily="34" charset="0"/>
              </a:rPr>
              <a:t>, Reused, Legs, </a:t>
            </a:r>
            <a:r>
              <a:rPr lang="en-US" sz="2200" dirty="0" err="1">
                <a:solidFill>
                  <a:schemeClr val="accent3">
                    <a:lumMod val="25000"/>
                  </a:schemeClr>
                </a:solidFill>
                <a:latin typeface="Abadi" panose="020B0604020104020204" pitchFamily="34" charset="0"/>
              </a:rPr>
              <a:t>LandingPad</a:t>
            </a:r>
            <a:r>
              <a:rPr lang="en-US" sz="2200" dirty="0">
                <a:solidFill>
                  <a:schemeClr val="accent3">
                    <a:lumMod val="25000"/>
                  </a:schemeClr>
                </a:solidFill>
                <a:latin typeface="Abadi" panose="020B0604020104020204" pitchFamily="34" charset="0"/>
              </a:rPr>
              <a:t>, Block, </a:t>
            </a:r>
            <a:r>
              <a:rPr lang="en-US" sz="2200" dirty="0" err="1">
                <a:solidFill>
                  <a:schemeClr val="accent3">
                    <a:lumMod val="25000"/>
                  </a:schemeClr>
                </a:solidFill>
                <a:latin typeface="Abadi" panose="020B0604020104020204" pitchFamily="34" charset="0"/>
              </a:rPr>
              <a:t>ReusedCount</a:t>
            </a:r>
            <a:r>
              <a:rPr lang="en-US" sz="2200" dirty="0">
                <a:solidFill>
                  <a:schemeClr val="accent3">
                    <a:lumMod val="25000"/>
                  </a:schemeClr>
                </a:solidFill>
                <a:latin typeface="Abadi" panose="020B0604020104020204" pitchFamily="34" charset="0"/>
              </a:rPr>
              <a:t>, Serial, </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descr="Text&#10;&#10;Description automatically generated">
            <a:extLst>
              <a:ext uri="{FF2B5EF4-FFF2-40B4-BE49-F238E27FC236}">
                <a16:creationId xmlns:a16="http://schemas.microsoft.com/office/drawing/2014/main" id="{3560440A-E7B0-C848-D54E-8A0E8960EB8B}"/>
              </a:ext>
            </a:extLst>
          </p:cNvPr>
          <p:cNvPicPr>
            <a:picLocks noChangeAspect="1"/>
          </p:cNvPicPr>
          <p:nvPr/>
        </p:nvPicPr>
        <p:blipFill>
          <a:blip r:embed="rId4"/>
          <a:stretch>
            <a:fillRect/>
          </a:stretch>
        </p:blipFill>
        <p:spPr>
          <a:xfrm>
            <a:off x="541803" y="2762151"/>
            <a:ext cx="11273521" cy="2787311"/>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397876"/>
            <a:ext cx="10191910" cy="203112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result shows while most lunches were from CCAFS SLC 40 site, the success rate is lower than the other sites. It is possible that launch sites can impact the success rate.</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descr="Chart, scatter chart&#10;&#10;Description automatically generated">
            <a:extLst>
              <a:ext uri="{FF2B5EF4-FFF2-40B4-BE49-F238E27FC236}">
                <a16:creationId xmlns:a16="http://schemas.microsoft.com/office/drawing/2014/main" id="{FBA21520-C21F-5D7B-8C55-938DC13D6FBF}"/>
              </a:ext>
            </a:extLst>
          </p:cNvPr>
          <p:cNvPicPr>
            <a:picLocks noChangeAspect="1"/>
          </p:cNvPicPr>
          <p:nvPr/>
        </p:nvPicPr>
        <p:blipFill>
          <a:blip r:embed="rId3"/>
          <a:stretch>
            <a:fillRect/>
          </a:stretch>
        </p:blipFill>
        <p:spPr>
          <a:xfrm>
            <a:off x="461647" y="2484107"/>
            <a:ext cx="10500274" cy="3943104"/>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05571" y="1456865"/>
            <a:ext cx="10780858" cy="1556312"/>
          </a:xfrm>
          <a:prstGeom prst="rect">
            <a:avLst/>
          </a:prstGeom>
        </p:spPr>
        <p:txBody>
          <a:bodyPr>
            <a:normAutofit/>
          </a:bodyPr>
          <a:lstStyle/>
          <a:p>
            <a:pPr marL="0" indent="0">
              <a:lnSpc>
                <a:spcPct val="100000"/>
              </a:lnSpc>
              <a:spcBef>
                <a:spcPts val="1400"/>
              </a:spcBef>
              <a:buNone/>
            </a:pPr>
            <a:r>
              <a:rPr lang="en-CA" sz="2200" dirty="0">
                <a:solidFill>
                  <a:schemeClr val="accent3">
                    <a:lumMod val="25000"/>
                  </a:schemeClr>
                </a:solidFill>
                <a:latin typeface="Abadi" panose="020B0604020104020204" pitchFamily="34" charset="0"/>
              </a:rPr>
              <a:t>At site CCAFS SLC 40, success rate decrease with payload mass. </a:t>
            </a:r>
            <a:r>
              <a:rPr lang="en-CA" sz="2200" dirty="0" err="1">
                <a:solidFill>
                  <a:schemeClr val="accent3">
                    <a:lumMod val="25000"/>
                  </a:schemeClr>
                </a:solidFill>
                <a:latin typeface="Abadi" panose="020B0604020104020204" pitchFamily="34" charset="0"/>
              </a:rPr>
              <a:t>Fro</a:t>
            </a:r>
            <a:r>
              <a:rPr lang="en-CA" sz="2200" dirty="0">
                <a:solidFill>
                  <a:schemeClr val="accent3">
                    <a:lumMod val="25000"/>
                  </a:schemeClr>
                </a:solidFill>
                <a:latin typeface="Abadi" panose="020B0604020104020204" pitchFamily="34" charset="0"/>
              </a:rPr>
              <a:t> KSC LC 39A, the failure rate seemingly to be the highest at 8,000. Site VAFB SLC 4E overall have a good success rate. </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descr="Chart, scatter chart&#10;&#10;Description automatically generated">
            <a:extLst>
              <a:ext uri="{FF2B5EF4-FFF2-40B4-BE49-F238E27FC236}">
                <a16:creationId xmlns:a16="http://schemas.microsoft.com/office/drawing/2014/main" id="{20DA220D-325B-6F78-FEDA-DA5F2EB63F1E}"/>
              </a:ext>
            </a:extLst>
          </p:cNvPr>
          <p:cNvPicPr>
            <a:picLocks noChangeAspect="1"/>
          </p:cNvPicPr>
          <p:nvPr/>
        </p:nvPicPr>
        <p:blipFill>
          <a:blip r:embed="rId3"/>
          <a:stretch>
            <a:fillRect/>
          </a:stretch>
        </p:blipFill>
        <p:spPr>
          <a:xfrm>
            <a:off x="991823" y="2618266"/>
            <a:ext cx="10071976" cy="380894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12356" y="1419962"/>
            <a:ext cx="10845616" cy="211151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Results show four types of orbit have perfect success rate while others on average share a 50% chance of success, with SO has a 0 success for 1 flight.</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descr="Chart, bar chart&#10;&#10;Description automatically generated">
            <a:extLst>
              <a:ext uri="{FF2B5EF4-FFF2-40B4-BE49-F238E27FC236}">
                <a16:creationId xmlns:a16="http://schemas.microsoft.com/office/drawing/2014/main" id="{250392CA-753C-36DD-7931-51C0F7564226}"/>
              </a:ext>
            </a:extLst>
          </p:cNvPr>
          <p:cNvPicPr>
            <a:picLocks noChangeAspect="1"/>
          </p:cNvPicPr>
          <p:nvPr/>
        </p:nvPicPr>
        <p:blipFill>
          <a:blip r:embed="rId3"/>
          <a:stretch>
            <a:fillRect/>
          </a:stretch>
        </p:blipFill>
        <p:spPr>
          <a:xfrm>
            <a:off x="1797268" y="2475719"/>
            <a:ext cx="6360455" cy="408693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365563"/>
            <a:ext cx="10515600" cy="1629885"/>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launch success rate seems to increase with higher (later) flight number on all orbits. </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descr="Chart, scatter chart&#10;&#10;Description automatically generated">
            <a:extLst>
              <a:ext uri="{FF2B5EF4-FFF2-40B4-BE49-F238E27FC236}">
                <a16:creationId xmlns:a16="http://schemas.microsoft.com/office/drawing/2014/main" id="{6739B9B9-B251-8BA0-B522-8BA6AA528954}"/>
              </a:ext>
            </a:extLst>
          </p:cNvPr>
          <p:cNvPicPr>
            <a:picLocks noChangeAspect="1"/>
          </p:cNvPicPr>
          <p:nvPr/>
        </p:nvPicPr>
        <p:blipFill>
          <a:blip r:embed="rId3"/>
          <a:stretch>
            <a:fillRect/>
          </a:stretch>
        </p:blipFill>
        <p:spPr>
          <a:xfrm>
            <a:off x="622263" y="2063140"/>
            <a:ext cx="10663348" cy="3962433"/>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6" name="Picture 5" descr="Chart, scatter chart&#10;&#10;Description automatically generated">
            <a:extLst>
              <a:ext uri="{FF2B5EF4-FFF2-40B4-BE49-F238E27FC236}">
                <a16:creationId xmlns:a16="http://schemas.microsoft.com/office/drawing/2014/main" id="{1CE00D76-C700-B1DB-A93E-8285B5AE346D}"/>
              </a:ext>
            </a:extLst>
          </p:cNvPr>
          <p:cNvPicPr>
            <a:picLocks noChangeAspect="1"/>
          </p:cNvPicPr>
          <p:nvPr/>
        </p:nvPicPr>
        <p:blipFill>
          <a:blip r:embed="rId3"/>
          <a:stretch>
            <a:fillRect/>
          </a:stretch>
        </p:blipFill>
        <p:spPr>
          <a:xfrm>
            <a:off x="705571" y="2373741"/>
            <a:ext cx="10630450" cy="4184714"/>
          </a:xfrm>
          <a:prstGeom prst="rect">
            <a:avLst/>
          </a:prstGeo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77114" y="1429640"/>
            <a:ext cx="10780858" cy="2420007"/>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increase of payload mass does not seem to have an impact on success rate for different orbit type</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650842"/>
            <a:ext cx="9477575" cy="1680937"/>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Success rate in general increases each year.</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descr="Chart, line chart&#10;&#10;Description automatically generated">
            <a:extLst>
              <a:ext uri="{FF2B5EF4-FFF2-40B4-BE49-F238E27FC236}">
                <a16:creationId xmlns:a16="http://schemas.microsoft.com/office/drawing/2014/main" id="{3284A96F-1E51-5A96-BF4E-161FD04B2263}"/>
              </a:ext>
            </a:extLst>
          </p:cNvPr>
          <p:cNvPicPr>
            <a:picLocks noChangeAspect="1"/>
          </p:cNvPicPr>
          <p:nvPr/>
        </p:nvPicPr>
        <p:blipFill>
          <a:blip r:embed="rId3"/>
          <a:stretch>
            <a:fillRect/>
          </a:stretch>
        </p:blipFill>
        <p:spPr>
          <a:xfrm>
            <a:off x="1798797" y="2142546"/>
            <a:ext cx="7544900" cy="4529718"/>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Select distinct can be used to get unique values</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descr="Graphical user interface, text, application, email&#10;&#10;Description automatically generated">
            <a:extLst>
              <a:ext uri="{FF2B5EF4-FFF2-40B4-BE49-F238E27FC236}">
                <a16:creationId xmlns:a16="http://schemas.microsoft.com/office/drawing/2014/main" id="{8D232FE3-EFA7-260D-1756-B0C3476D15CD}"/>
              </a:ext>
            </a:extLst>
          </p:cNvPr>
          <p:cNvPicPr>
            <a:picLocks noChangeAspect="1"/>
          </p:cNvPicPr>
          <p:nvPr/>
        </p:nvPicPr>
        <p:blipFill>
          <a:blip r:embed="rId3"/>
          <a:stretch>
            <a:fillRect/>
          </a:stretch>
        </p:blipFill>
        <p:spPr>
          <a:xfrm>
            <a:off x="897670" y="2448728"/>
            <a:ext cx="5723848" cy="4062431"/>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51364"/>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Where __ like ‘%</a:t>
            </a:r>
            <a:r>
              <a:rPr lang="en-US" sz="2200" dirty="0" err="1">
                <a:solidFill>
                  <a:schemeClr val="accent3">
                    <a:lumMod val="25000"/>
                  </a:schemeClr>
                </a:solidFill>
                <a:latin typeface="Abadi" panose="020B0604020104020204" pitchFamily="34" charset="0"/>
              </a:rPr>
              <a:t>string_to_find</a:t>
            </a:r>
            <a:r>
              <a:rPr lang="en-US" sz="2200" dirty="0">
                <a:solidFill>
                  <a:schemeClr val="accent3">
                    <a:lumMod val="25000"/>
                  </a:schemeClr>
                </a:solidFill>
                <a:latin typeface="Abadi" panose="020B0604020104020204" pitchFamily="34" charset="0"/>
              </a:rPr>
              <a:t>%’ is the way to do it</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descr="Graphical user interface, text, application, email&#10;&#10;Description automatically generated">
            <a:extLst>
              <a:ext uri="{FF2B5EF4-FFF2-40B4-BE49-F238E27FC236}">
                <a16:creationId xmlns:a16="http://schemas.microsoft.com/office/drawing/2014/main" id="{1E51E253-0E14-C915-EFE6-9437C3F1CE47}"/>
              </a:ext>
            </a:extLst>
          </p:cNvPr>
          <p:cNvPicPr>
            <a:picLocks noChangeAspect="1"/>
          </p:cNvPicPr>
          <p:nvPr/>
        </p:nvPicPr>
        <p:blipFill>
          <a:blip r:embed="rId3"/>
          <a:stretch>
            <a:fillRect/>
          </a:stretch>
        </p:blipFill>
        <p:spPr>
          <a:xfrm>
            <a:off x="815279" y="2203964"/>
            <a:ext cx="10425063" cy="4320914"/>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Select sum() + where is the method to do it. </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descr="Graphical user interface, text, application, email&#10;&#10;Description automatically generated">
            <a:extLst>
              <a:ext uri="{FF2B5EF4-FFF2-40B4-BE49-F238E27FC236}">
                <a16:creationId xmlns:a16="http://schemas.microsoft.com/office/drawing/2014/main" id="{24BF7465-4682-9922-B6CA-44F6DAF2CB95}"/>
              </a:ext>
            </a:extLst>
          </p:cNvPr>
          <p:cNvPicPr>
            <a:picLocks noChangeAspect="1"/>
          </p:cNvPicPr>
          <p:nvPr/>
        </p:nvPicPr>
        <p:blipFill>
          <a:blip r:embed="rId3"/>
          <a:stretch>
            <a:fillRect/>
          </a:stretch>
        </p:blipFill>
        <p:spPr>
          <a:xfrm>
            <a:off x="1193928" y="2934401"/>
            <a:ext cx="6804444" cy="3534776"/>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80521" y="1628876"/>
            <a:ext cx="10515600" cy="447763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This research acquires the data through web scrapping from wiki. Raw data acquired from wiki was first inspected for its structure and then structuralized through transformation. The structured data was used for machine learning to predict the landing success rate based on flight number, payload mass, orbit, launch site, flights, </a:t>
            </a:r>
            <a:r>
              <a:rPr lang="en-US" sz="2200" dirty="0" err="1">
                <a:solidFill>
                  <a:schemeClr val="accent3">
                    <a:lumMod val="25000"/>
                  </a:schemeClr>
                </a:solidFill>
                <a:latin typeface="Abadi" panose="020B0604020104020204" pitchFamily="34" charset="0"/>
              </a:rPr>
              <a:t>gridfins</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resued</a:t>
            </a:r>
            <a:r>
              <a:rPr lang="en-US" sz="2200" dirty="0">
                <a:solidFill>
                  <a:schemeClr val="accent3">
                    <a:lumMod val="25000"/>
                  </a:schemeClr>
                </a:solidFill>
                <a:latin typeface="Abadi" panose="020B0604020104020204" pitchFamily="34" charset="0"/>
              </a:rPr>
              <a:t>, legs, landing pad, block, reuse count, and serial. Model used includes support vector machine, decision tree, logic regression, and KNN. The accuracy of model predictions was compared based on test set. </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Select avg() + where is the method to do it. </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8" name="Picture 7" descr="Graphical user interface, text, application&#10;&#10;Description automatically generated">
            <a:extLst>
              <a:ext uri="{FF2B5EF4-FFF2-40B4-BE49-F238E27FC236}">
                <a16:creationId xmlns:a16="http://schemas.microsoft.com/office/drawing/2014/main" id="{E2C95CC4-8B14-3698-5957-D97EBD7E5D53}"/>
              </a:ext>
            </a:extLst>
          </p:cNvPr>
          <p:cNvPicPr>
            <a:picLocks noChangeAspect="1"/>
          </p:cNvPicPr>
          <p:nvPr/>
        </p:nvPicPr>
        <p:blipFill>
          <a:blip r:embed="rId3"/>
          <a:stretch>
            <a:fillRect/>
          </a:stretch>
        </p:blipFill>
        <p:spPr>
          <a:xfrm>
            <a:off x="937410" y="2644435"/>
            <a:ext cx="6834989" cy="3381138"/>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While min() method does the job, I use sort to inspect the dataset</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descr="Graphical user interface, text, application, email&#10;&#10;Description automatically generated">
            <a:extLst>
              <a:ext uri="{FF2B5EF4-FFF2-40B4-BE49-F238E27FC236}">
                <a16:creationId xmlns:a16="http://schemas.microsoft.com/office/drawing/2014/main" id="{AC5451C9-18A2-BA99-7CA2-548934505E19}"/>
              </a:ext>
            </a:extLst>
          </p:cNvPr>
          <p:cNvPicPr>
            <a:picLocks noChangeAspect="1"/>
          </p:cNvPicPr>
          <p:nvPr/>
        </p:nvPicPr>
        <p:blipFill>
          <a:blip r:embed="rId3"/>
          <a:stretch>
            <a:fillRect/>
          </a:stretch>
        </p:blipFill>
        <p:spPr>
          <a:xfrm>
            <a:off x="834771" y="2417347"/>
            <a:ext cx="10623201" cy="2278577"/>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Use between to get the values</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descr="Graphical user interface, text, application, email&#10;&#10;Description automatically generated">
            <a:extLst>
              <a:ext uri="{FF2B5EF4-FFF2-40B4-BE49-F238E27FC236}">
                <a16:creationId xmlns:a16="http://schemas.microsoft.com/office/drawing/2014/main" id="{3E9E6683-FCF7-2806-711B-A8D0791AC04B}"/>
              </a:ext>
            </a:extLst>
          </p:cNvPr>
          <p:cNvPicPr>
            <a:picLocks noChangeAspect="1"/>
          </p:cNvPicPr>
          <p:nvPr/>
        </p:nvPicPr>
        <p:blipFill>
          <a:blip r:embed="rId3"/>
          <a:stretch>
            <a:fillRect/>
          </a:stretch>
        </p:blipFill>
        <p:spPr>
          <a:xfrm>
            <a:off x="875114" y="2210277"/>
            <a:ext cx="6082735" cy="4032376"/>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Select count() does the job</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descr="Graphical user interface, text, application&#10;&#10;Description automatically generated">
            <a:extLst>
              <a:ext uri="{FF2B5EF4-FFF2-40B4-BE49-F238E27FC236}">
                <a16:creationId xmlns:a16="http://schemas.microsoft.com/office/drawing/2014/main" id="{7900A2C5-BF25-DE7C-57F3-D96DBE35ED04}"/>
              </a:ext>
            </a:extLst>
          </p:cNvPr>
          <p:cNvPicPr>
            <a:picLocks noChangeAspect="1"/>
          </p:cNvPicPr>
          <p:nvPr/>
        </p:nvPicPr>
        <p:blipFill>
          <a:blip r:embed="rId3"/>
          <a:stretch>
            <a:fillRect/>
          </a:stretch>
        </p:blipFill>
        <p:spPr>
          <a:xfrm>
            <a:off x="912656" y="2801317"/>
            <a:ext cx="6193335" cy="3084476"/>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028" y="1447119"/>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Subquery with select Max can do it. In this case, it is the max payload each launch</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8" name="Picture 7" descr="Graphical user interface, text, application, email&#10;&#10;Description automatically generated">
            <a:extLst>
              <a:ext uri="{FF2B5EF4-FFF2-40B4-BE49-F238E27FC236}">
                <a16:creationId xmlns:a16="http://schemas.microsoft.com/office/drawing/2014/main" id="{C8C74E07-81E5-ED18-6459-FA3A00A1ABCC}"/>
              </a:ext>
            </a:extLst>
          </p:cNvPr>
          <p:cNvPicPr>
            <a:picLocks noChangeAspect="1"/>
          </p:cNvPicPr>
          <p:nvPr/>
        </p:nvPicPr>
        <p:blipFill>
          <a:blip r:embed="rId3"/>
          <a:stretch>
            <a:fillRect/>
          </a:stretch>
        </p:blipFill>
        <p:spPr>
          <a:xfrm>
            <a:off x="734028" y="1980777"/>
            <a:ext cx="8230313" cy="4877223"/>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Use and to add additional requests</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descr="Graphical user interface, text&#10;&#10;Description automatically generated">
            <a:extLst>
              <a:ext uri="{FF2B5EF4-FFF2-40B4-BE49-F238E27FC236}">
                <a16:creationId xmlns:a16="http://schemas.microsoft.com/office/drawing/2014/main" id="{C9ADFE73-16ED-A88C-3152-FD1B96F26262}"/>
              </a:ext>
            </a:extLst>
          </p:cNvPr>
          <p:cNvPicPr>
            <a:picLocks noChangeAspect="1"/>
          </p:cNvPicPr>
          <p:nvPr/>
        </p:nvPicPr>
        <p:blipFill>
          <a:blip r:embed="rId3"/>
          <a:stretch>
            <a:fillRect/>
          </a:stretch>
        </p:blipFill>
        <p:spPr>
          <a:xfrm>
            <a:off x="770010" y="2500023"/>
            <a:ext cx="9548847" cy="3927187"/>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80522" y="1462901"/>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Use group and order to categorize and sum up results</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descr="Graphical user interface, text, application&#10;&#10;Description automatically generated">
            <a:extLst>
              <a:ext uri="{FF2B5EF4-FFF2-40B4-BE49-F238E27FC236}">
                <a16:creationId xmlns:a16="http://schemas.microsoft.com/office/drawing/2014/main" id="{96C94503-A0ED-927D-CE06-718FECB924C4}"/>
              </a:ext>
            </a:extLst>
          </p:cNvPr>
          <p:cNvPicPr>
            <a:picLocks noChangeAspect="1"/>
          </p:cNvPicPr>
          <p:nvPr/>
        </p:nvPicPr>
        <p:blipFill>
          <a:blip r:embed="rId3"/>
          <a:stretch>
            <a:fillRect/>
          </a:stretch>
        </p:blipFill>
        <p:spPr>
          <a:xfrm>
            <a:off x="677767" y="2284032"/>
            <a:ext cx="9593235" cy="4351338"/>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One site at west cost, others all in Florida</a:t>
            </a:r>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Locations</a:t>
            </a:r>
          </a:p>
        </p:txBody>
      </p:sp>
      <p:pic>
        <p:nvPicPr>
          <p:cNvPr id="6" name="Picture 5" descr="Map&#10;&#10;Description automatically generated">
            <a:extLst>
              <a:ext uri="{FF2B5EF4-FFF2-40B4-BE49-F238E27FC236}">
                <a16:creationId xmlns:a16="http://schemas.microsoft.com/office/drawing/2014/main" id="{19724E00-9DD6-2485-C289-B95167D03A1E}"/>
              </a:ext>
            </a:extLst>
          </p:cNvPr>
          <p:cNvPicPr>
            <a:picLocks noChangeAspect="1"/>
          </p:cNvPicPr>
          <p:nvPr/>
        </p:nvPicPr>
        <p:blipFill>
          <a:blip r:embed="rId3"/>
          <a:stretch>
            <a:fillRect/>
          </a:stretch>
        </p:blipFill>
        <p:spPr>
          <a:xfrm>
            <a:off x="1093075" y="2273349"/>
            <a:ext cx="8702566" cy="4442680"/>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628876"/>
            <a:ext cx="10515600" cy="447763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Results as follow. The best accuracy towards test set achieved was 0.875 using decision tree with maximum depth of 6.</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pic>
        <p:nvPicPr>
          <p:cNvPr id="5" name="Picture 4" descr="Text&#10;&#10;Description automatically generated">
            <a:extLst>
              <a:ext uri="{FF2B5EF4-FFF2-40B4-BE49-F238E27FC236}">
                <a16:creationId xmlns:a16="http://schemas.microsoft.com/office/drawing/2014/main" id="{41B41A0C-05EE-B7FD-E199-79E2F906D653}"/>
              </a:ext>
            </a:extLst>
          </p:cNvPr>
          <p:cNvPicPr>
            <a:picLocks noChangeAspect="1"/>
          </p:cNvPicPr>
          <p:nvPr/>
        </p:nvPicPr>
        <p:blipFill>
          <a:blip r:embed="rId3"/>
          <a:stretch>
            <a:fillRect/>
          </a:stretch>
        </p:blipFill>
        <p:spPr>
          <a:xfrm>
            <a:off x="536331" y="2771036"/>
            <a:ext cx="11516734" cy="2847444"/>
          </a:xfrm>
          <a:prstGeom prst="rect">
            <a:avLst/>
          </a:prstGeom>
        </p:spPr>
      </p:pic>
    </p:spTree>
    <p:extLst>
      <p:ext uri="{BB962C8B-B14F-4D97-AF65-F5344CB8AC3E}">
        <p14:creationId xmlns:p14="http://schemas.microsoft.com/office/powerpoint/2010/main" val="187074482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7" name="Picture 6" descr="Chart, bar chart&#10;&#10;Description automatically generated">
            <a:extLst>
              <a:ext uri="{FF2B5EF4-FFF2-40B4-BE49-F238E27FC236}">
                <a16:creationId xmlns:a16="http://schemas.microsoft.com/office/drawing/2014/main" id="{D61D8F00-DCB8-68F7-D686-B3E9682DF030}"/>
              </a:ext>
            </a:extLst>
          </p:cNvPr>
          <p:cNvPicPr>
            <a:picLocks noChangeAspect="1"/>
          </p:cNvPicPr>
          <p:nvPr/>
        </p:nvPicPr>
        <p:blipFill>
          <a:blip r:embed="rId3"/>
          <a:stretch>
            <a:fillRect/>
          </a:stretch>
        </p:blipFill>
        <p:spPr>
          <a:xfrm>
            <a:off x="6333521" y="2512458"/>
            <a:ext cx="5706637" cy="3914753"/>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1333738"/>
            <a:ext cx="9666762" cy="1178720"/>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The best result was from decision tree with training accuracy of 88.9% and test accuracy of 94.4%</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10" name="Picture 9" descr="Chart, bar chart&#10;&#10;Description automatically generated">
            <a:extLst>
              <a:ext uri="{FF2B5EF4-FFF2-40B4-BE49-F238E27FC236}">
                <a16:creationId xmlns:a16="http://schemas.microsoft.com/office/drawing/2014/main" id="{0D767803-22EC-DE98-C60C-B97EF079604A}"/>
              </a:ext>
            </a:extLst>
          </p:cNvPr>
          <p:cNvPicPr>
            <a:picLocks noChangeAspect="1"/>
          </p:cNvPicPr>
          <p:nvPr/>
        </p:nvPicPr>
        <p:blipFill>
          <a:blip r:embed="rId4"/>
          <a:stretch>
            <a:fillRect/>
          </a:stretch>
        </p:blipFill>
        <p:spPr>
          <a:xfrm>
            <a:off x="571007" y="2512457"/>
            <a:ext cx="5640607" cy="3891671"/>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3465658" cy="426195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precision (true positive/all positive prediction)=12/13, the recall was (true positive / (true positive + false negative)) =12/12</a:t>
            </a:r>
          </a:p>
          <a:p>
            <a:pPr>
              <a:lnSpc>
                <a:spcPct val="100000"/>
              </a:lnSpc>
              <a:spcBef>
                <a:spcPts val="1400"/>
              </a:spcBef>
            </a:pPr>
            <a:r>
              <a:rPr lang="en-US" sz="2200" dirty="0">
                <a:solidFill>
                  <a:schemeClr val="accent3">
                    <a:lumMod val="25000"/>
                  </a:schemeClr>
                </a:solidFill>
                <a:latin typeface="Abadi" panose="020B0604020104020204" pitchFamily="34" charset="0"/>
              </a:rPr>
              <a:t>F1 score was 2*(12/13*12/12)/(12/13+12/12)=0.96</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descr="A picture containing square&#10;&#10;Description automatically generated">
            <a:extLst>
              <a:ext uri="{FF2B5EF4-FFF2-40B4-BE49-F238E27FC236}">
                <a16:creationId xmlns:a16="http://schemas.microsoft.com/office/drawing/2014/main" id="{48BFFDBF-0B12-6ED0-44F0-87EB3EEE7170}"/>
              </a:ext>
            </a:extLst>
          </p:cNvPr>
          <p:cNvPicPr>
            <a:picLocks noChangeAspect="1"/>
          </p:cNvPicPr>
          <p:nvPr/>
        </p:nvPicPr>
        <p:blipFill>
          <a:blip r:embed="rId3"/>
          <a:stretch>
            <a:fillRect/>
          </a:stretch>
        </p:blipFill>
        <p:spPr>
          <a:xfrm>
            <a:off x="4741936" y="1553679"/>
            <a:ext cx="6543675" cy="4873532"/>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097686"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Success rate increase with time</a:t>
            </a:r>
          </a:p>
          <a:p>
            <a:pPr>
              <a:lnSpc>
                <a:spcPct val="100000"/>
              </a:lnSpc>
              <a:spcBef>
                <a:spcPts val="1400"/>
              </a:spcBef>
            </a:pPr>
            <a:r>
              <a:rPr lang="en-US" sz="2200" dirty="0">
                <a:solidFill>
                  <a:schemeClr val="accent3">
                    <a:lumMod val="25000"/>
                  </a:schemeClr>
                </a:solidFill>
                <a:latin typeface="Abadi" panose="020B0604020104020204" pitchFamily="34" charset="0"/>
              </a:rPr>
              <a:t>Success rate show dependency on complex variables</a:t>
            </a:r>
          </a:p>
          <a:p>
            <a:pPr>
              <a:lnSpc>
                <a:spcPct val="100000"/>
              </a:lnSpc>
              <a:spcBef>
                <a:spcPts val="1400"/>
              </a:spcBef>
            </a:pPr>
            <a:r>
              <a:rPr lang="en-US" sz="2200" dirty="0">
                <a:solidFill>
                  <a:schemeClr val="accent3">
                    <a:lumMod val="25000"/>
                  </a:schemeClr>
                </a:solidFill>
                <a:latin typeface="Abadi" panose="020B0604020104020204" pitchFamily="34" charset="0"/>
              </a:rPr>
              <a:t>However, dataset need to be expanded to better present all cases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best predict the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Although the prediction can be used as an indicator for predicting results, it depends on precious knowledge</a:t>
            </a:r>
          </a:p>
          <a:p>
            <a:pPr>
              <a:lnSpc>
                <a:spcPct val="100000"/>
              </a:lnSpc>
              <a:spcBef>
                <a:spcPts val="1400"/>
              </a:spcBef>
            </a:pPr>
            <a:r>
              <a:rPr lang="en-US" sz="2200" dirty="0">
                <a:solidFill>
                  <a:schemeClr val="accent3">
                    <a:lumMod val="25000"/>
                  </a:schemeClr>
                </a:solidFill>
                <a:latin typeface="Abadi" panose="020B0604020104020204" pitchFamily="34" charset="0"/>
              </a:rPr>
              <a:t>Selection of launching criteria still need to be depend on </a:t>
            </a:r>
            <a:r>
              <a:rPr lang="en-US" sz="2200">
                <a:solidFill>
                  <a:schemeClr val="accent3">
                    <a:lumMod val="25000"/>
                  </a:schemeClr>
                </a:solidFill>
                <a:latin typeface="Abadi" panose="020B0604020104020204" pitchFamily="34" charset="0"/>
              </a:rPr>
              <a:t>project requirements</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333733"/>
            <a:ext cx="9955546" cy="46918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0" indent="0">
              <a:spcBef>
                <a:spcPts val="1400"/>
              </a:spcBef>
              <a:buNone/>
            </a:pPr>
            <a:r>
              <a:rPr lang="en-US" sz="2200" dirty="0">
                <a:solidFill>
                  <a:schemeClr val="accent3">
                    <a:lumMod val="25000"/>
                  </a:schemeClr>
                </a:solidFill>
                <a:latin typeface="Abadi" panose="020B0604020104020204" pitchFamily="34" charset="0"/>
              </a:rPr>
              <a:t>	Sending things to space is expensive, and reusable rockets is a way to reduce cost. Space X is launching reusable rockets and wants to predict the success rate based on data they acquired. Considered the complex relation between features in the data, machine learning is used to perform these experiments.</a:t>
            </a:r>
          </a:p>
          <a:p>
            <a:pPr marL="0" indent="0">
              <a:spcBef>
                <a:spcPts val="1400"/>
              </a:spcBef>
              <a:buNone/>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6</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333733"/>
            <a:ext cx="9955546" cy="46918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Problems you want to find answers</a:t>
            </a:r>
          </a:p>
          <a:p>
            <a:pPr marL="0" indent="0">
              <a:spcBef>
                <a:spcPts val="1400"/>
              </a:spcBef>
              <a:buNone/>
            </a:pPr>
            <a:r>
              <a:rPr lang="en-US" sz="2200" dirty="0">
                <a:solidFill>
                  <a:schemeClr val="accent3">
                    <a:lumMod val="25000"/>
                  </a:schemeClr>
                </a:solidFill>
                <a:latin typeface="Abadi" panose="020B0604020104020204" pitchFamily="34" charset="0"/>
              </a:rPr>
              <a:t>	Ultimate goal is to predict if the reusable rocket can land successfully after delivering the payload to the orbit</a:t>
            </a:r>
            <a:r>
              <a:rPr lang="en-US" sz="2200">
                <a:solidFill>
                  <a:schemeClr val="accent3">
                    <a:lumMod val="25000"/>
                  </a:schemeClr>
                </a:solidFill>
                <a:latin typeface="Abadi" panose="020B0604020104020204" pitchFamily="34" charset="0"/>
              </a:rPr>
              <a:t>. </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942399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7</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acquired from Wiki using </a:t>
            </a:r>
            <a:r>
              <a:rPr lang="en-US" sz="7600" dirty="0" err="1">
                <a:solidFill>
                  <a:schemeClr val="bg2">
                    <a:lumMod val="50000"/>
                  </a:schemeClr>
                </a:solidFill>
                <a:latin typeface="Abadi"/>
              </a:rPr>
              <a:t>webscrapping</a:t>
            </a:r>
            <a:r>
              <a:rPr lang="en-US" sz="7600" dirty="0">
                <a:solidFill>
                  <a:schemeClr val="bg2">
                    <a:lumMod val="50000"/>
                  </a:schemeClr>
                </a:solidFill>
                <a:latin typeface="Abadi"/>
              </a:rPr>
              <a:t> through request method and structured with </a:t>
            </a:r>
            <a:r>
              <a:rPr lang="en-US" sz="7600" dirty="0" err="1">
                <a:solidFill>
                  <a:schemeClr val="bg2">
                    <a:lumMod val="50000"/>
                  </a:schemeClr>
                </a:solidFill>
                <a:latin typeface="Abadi"/>
              </a:rPr>
              <a:t>beautifulsoup</a:t>
            </a:r>
            <a:r>
              <a:rPr lang="en-US" sz="7600" dirty="0">
                <a:solidFill>
                  <a:schemeClr val="bg2">
                    <a:lumMod val="50000"/>
                  </a:schemeClr>
                </a:solidFill>
                <a:latin typeface="Abadi"/>
              </a:rPr>
              <a:t>.</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Empty data was replaced with mean, and data was converted to structured dataset</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First standardize features, then use grid search with CV=10 to find best parameters using logic regression, support vector machine, decision tree, and KNN methods.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set was acquired from the Wiki using web scrapping. </a:t>
            </a:r>
          </a:p>
          <a:p>
            <a:pPr>
              <a:lnSpc>
                <a:spcPct val="100000"/>
              </a:lnSpc>
              <a:spcBef>
                <a:spcPts val="1400"/>
              </a:spcBef>
            </a:pPr>
            <a:r>
              <a:rPr lang="en-US" sz="2200" dirty="0">
                <a:solidFill>
                  <a:schemeClr val="accent3">
                    <a:lumMod val="25000"/>
                  </a:schemeClr>
                </a:solidFill>
                <a:latin typeface="Abadi" panose="020B0604020104020204" pitchFamily="34" charset="0"/>
              </a:rPr>
              <a:t>First request using </a:t>
            </a:r>
            <a:r>
              <a:rPr lang="en-US" sz="2200" dirty="0" err="1">
                <a:solidFill>
                  <a:schemeClr val="accent3">
                    <a:lumMod val="25000"/>
                  </a:schemeClr>
                </a:solidFill>
                <a:latin typeface="Abadi" panose="020B0604020104020204" pitchFamily="34" charset="0"/>
              </a:rPr>
              <a:t>response.json</a:t>
            </a:r>
            <a:r>
              <a:rPr lang="en-US" sz="2200" dirty="0">
                <a:solidFill>
                  <a:schemeClr val="accent3">
                    <a:lumMod val="25000"/>
                  </a:schemeClr>
                </a:solidFill>
                <a:latin typeface="Abadi" panose="020B0604020104020204" pitchFamily="34" charset="0"/>
              </a:rPr>
              <a:t> to acquire data from 'https://cf-courses-data.s3.us.cloud-object-storage.appdomain.cloud/IBM-DS0321EN-SkillsNetwork/datasets/</a:t>
            </a:r>
            <a:r>
              <a:rPr lang="en-US" sz="2200" dirty="0" err="1">
                <a:solidFill>
                  <a:schemeClr val="accent3">
                    <a:lumMod val="25000"/>
                  </a:schemeClr>
                </a:solidFill>
                <a:latin typeface="Abadi" panose="020B0604020104020204" pitchFamily="34" charset="0"/>
              </a:rPr>
              <a:t>API_call_spacex_api.json</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Then format the </a:t>
            </a:r>
            <a:r>
              <a:rPr lang="en-US" sz="2200" dirty="0" err="1">
                <a:solidFill>
                  <a:schemeClr val="accent3">
                    <a:lumMod val="25000"/>
                  </a:schemeClr>
                </a:solidFill>
                <a:latin typeface="Abadi" panose="020B0604020104020204" pitchFamily="34" charset="0"/>
              </a:rPr>
              <a:t>json</a:t>
            </a:r>
            <a:r>
              <a:rPr lang="en-US" sz="2200" dirty="0">
                <a:solidFill>
                  <a:schemeClr val="accent3">
                    <a:lumMod val="25000"/>
                  </a:schemeClr>
                </a:solidFill>
                <a:latin typeface="Abadi" panose="020B0604020104020204" pitchFamily="34" charset="0"/>
              </a:rPr>
              <a:t> to pandas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using </a:t>
            </a:r>
            <a:r>
              <a:rPr lang="en-US" sz="2200" dirty="0" err="1">
                <a:solidFill>
                  <a:schemeClr val="accent3">
                    <a:lumMod val="25000"/>
                  </a:schemeClr>
                </a:solidFill>
                <a:latin typeface="Abadi" panose="020B0604020104020204" pitchFamily="34" charset="0"/>
              </a:rPr>
              <a:t>pd.json_normalize</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Data was then selected based on keywords: 'rocket', 'payloads', 'launchpad', 'cores', '</a:t>
            </a:r>
            <a:r>
              <a:rPr lang="en-US" sz="2200" dirty="0" err="1">
                <a:solidFill>
                  <a:schemeClr val="accent3">
                    <a:lumMod val="25000"/>
                  </a:schemeClr>
                </a:solidFill>
                <a:latin typeface="Abadi" panose="020B0604020104020204" pitchFamily="34" charset="0"/>
              </a:rPr>
              <a:t>flight_number</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date_utc</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The dataset was selected for launches with one core, one payload, and map the cores and payloads to features.</a:t>
            </a:r>
          </a:p>
          <a:p>
            <a:pPr>
              <a:lnSpc>
                <a:spcPct val="100000"/>
              </a:lnSpc>
              <a:spcBef>
                <a:spcPts val="1400"/>
              </a:spcBef>
            </a:pPr>
            <a:r>
              <a:rPr lang="en-US" sz="2200" dirty="0">
                <a:solidFill>
                  <a:schemeClr val="accent3">
                    <a:lumMod val="25000"/>
                  </a:schemeClr>
                </a:solidFill>
                <a:latin typeface="Abadi" panose="020B0604020104020204" pitchFamily="34" charset="0"/>
              </a:rPr>
              <a:t>The </a:t>
            </a:r>
            <a:r>
              <a:rPr lang="en-US" sz="2200" dirty="0" err="1">
                <a:solidFill>
                  <a:schemeClr val="accent3">
                    <a:lumMod val="25000"/>
                  </a:schemeClr>
                </a:solidFill>
                <a:latin typeface="Abadi" panose="020B0604020104020204" pitchFamily="34" charset="0"/>
              </a:rPr>
              <a:t>data_utc</a:t>
            </a:r>
            <a:r>
              <a:rPr lang="en-US" sz="2200" dirty="0">
                <a:solidFill>
                  <a:schemeClr val="accent3">
                    <a:lumMod val="25000"/>
                  </a:schemeClr>
                </a:solidFill>
                <a:latin typeface="Abadi" panose="020B0604020104020204" pitchFamily="34" charset="0"/>
              </a:rPr>
              <a:t> was converted into </a:t>
            </a:r>
            <a:r>
              <a:rPr lang="en-US" sz="2200" dirty="0" err="1">
                <a:solidFill>
                  <a:schemeClr val="accent3">
                    <a:lumMod val="25000"/>
                  </a:schemeClr>
                </a:solidFill>
                <a:latin typeface="Abadi" panose="020B0604020104020204" pitchFamily="34" charset="0"/>
              </a:rPr>
              <a:t>dateime</a:t>
            </a: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833</TotalTime>
  <Words>1971</Words>
  <Application>Microsoft Office PowerPoint</Application>
  <PresentationFormat>Widescreen</PresentationFormat>
  <Paragraphs>226</Paragraphs>
  <Slides>49</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49</vt:i4>
      </vt:variant>
    </vt:vector>
  </HeadingPairs>
  <TitlesOfParts>
    <vt:vector size="56" baseType="lpstr">
      <vt:lpstr>IBM Plex Mono Text</vt:lpstr>
      <vt:lpstr>Abadi</vt:lpstr>
      <vt:lpstr>Arial</vt:lpstr>
      <vt:lpstr>Calibri</vt:lpstr>
      <vt:lpstr>Calibri Light</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Rui He</cp:lastModifiedBy>
  <cp:revision>277</cp:revision>
  <dcterms:created xsi:type="dcterms:W3CDTF">2021-04-29T18:58:34Z</dcterms:created>
  <dcterms:modified xsi:type="dcterms:W3CDTF">2022-06-12T03:49:45Z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